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PH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4665A5D-8760-4694-B8D7-B90B6C74BE90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86024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86025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PH"/>
            </a:p>
          </p:txBody>
        </p:sp>
        <p:sp>
          <p:nvSpPr>
            <p:cNvPr id="86026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PH"/>
            </a:p>
          </p:txBody>
        </p:sp>
        <p:sp>
          <p:nvSpPr>
            <p:cNvPr id="86027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PH"/>
            </a:p>
          </p:txBody>
        </p:sp>
        <p:grpSp>
          <p:nvGrpSpPr>
            <p:cNvPr id="86028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86029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PH"/>
              </a:p>
            </p:txBody>
          </p:sp>
          <p:sp>
            <p:nvSpPr>
              <p:cNvPr id="86030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PH"/>
              </a:p>
            </p:txBody>
          </p:sp>
          <p:sp>
            <p:nvSpPr>
              <p:cNvPr id="86031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PH"/>
              </a:p>
            </p:txBody>
          </p:sp>
          <p:sp>
            <p:nvSpPr>
              <p:cNvPr id="86032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PH"/>
              </a:p>
            </p:txBody>
          </p:sp>
          <p:sp>
            <p:nvSpPr>
              <p:cNvPr id="86033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PH"/>
              </a:p>
            </p:txBody>
          </p:sp>
        </p:grpSp>
      </p:grpSp>
      <p:grpSp>
        <p:nvGrpSpPr>
          <p:cNvPr id="86034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86035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PH"/>
            </a:p>
          </p:txBody>
        </p:sp>
        <p:sp>
          <p:nvSpPr>
            <p:cNvPr id="86036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PH"/>
            </a:p>
          </p:txBody>
        </p:sp>
        <p:sp>
          <p:nvSpPr>
            <p:cNvPr id="86037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PH"/>
            </a:p>
          </p:txBody>
        </p:sp>
        <p:grpSp>
          <p:nvGrpSpPr>
            <p:cNvPr id="86038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86039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PH"/>
              </a:p>
            </p:txBody>
          </p:sp>
          <p:sp>
            <p:nvSpPr>
              <p:cNvPr id="86040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PH"/>
              </a:p>
            </p:txBody>
          </p:sp>
          <p:sp>
            <p:nvSpPr>
              <p:cNvPr id="86041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PH"/>
              </a:p>
            </p:txBody>
          </p:sp>
          <p:sp>
            <p:nvSpPr>
              <p:cNvPr id="86042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PH"/>
              </a:p>
            </p:txBody>
          </p:sp>
          <p:sp>
            <p:nvSpPr>
              <p:cNvPr id="86043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PH"/>
              </a:p>
            </p:txBody>
          </p:sp>
        </p:grpSp>
      </p:grpSp>
      <p:sp>
        <p:nvSpPr>
          <p:cNvPr id="86044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PH"/>
          </a:p>
        </p:txBody>
      </p:sp>
      <p:sp>
        <p:nvSpPr>
          <p:cNvPr id="86045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P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62947-8349-4494-8C57-2BBFEA22C5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3539C-6167-4F13-97F5-DF6DE60A5E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B8C56F7-22E8-481D-BA91-948A9D7361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74BA7D7-5D90-4988-8DB9-D57A9F64C2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7696200" cy="175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733800"/>
            <a:ext cx="7696200" cy="175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A1352A5-2124-423F-A648-2FCC3852DB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A49806-3951-43A4-9E86-DCCEB9EAC9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B9651-5025-413D-B35C-73EDD5B97E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9C1A4-99B2-4384-9AD1-44B82821CF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3B1D18-084E-4A00-B183-1D6AEC465D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E96F0-D7E9-44E5-B0D3-2A134B09EB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DD9B3-FA8E-485A-951C-DDEA5AB8AB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61AAF-6DC2-4BD4-9443-E5767FE48A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B96F2F-C1DE-407B-9A4D-9BDC313390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PH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AEEEF391-F51D-47E6-981B-07E0BF1B1E1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500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PH"/>
          </a:p>
        </p:txBody>
      </p:sp>
      <p:sp>
        <p:nvSpPr>
          <p:cNvPr id="8500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PH"/>
          </a:p>
        </p:txBody>
      </p:sp>
      <p:grpSp>
        <p:nvGrpSpPr>
          <p:cNvPr id="8500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8500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PH"/>
            </a:p>
          </p:txBody>
        </p:sp>
        <p:sp>
          <p:nvSpPr>
            <p:cNvPr id="8500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PH"/>
            </a:p>
          </p:txBody>
        </p:sp>
        <p:sp>
          <p:nvSpPr>
            <p:cNvPr id="8500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PH"/>
            </a:p>
          </p:txBody>
        </p:sp>
        <p:sp>
          <p:nvSpPr>
            <p:cNvPr id="8500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PH"/>
            </a:p>
          </p:txBody>
        </p:sp>
        <p:sp>
          <p:nvSpPr>
            <p:cNvPr id="8500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PH"/>
            </a:p>
          </p:txBody>
        </p:sp>
        <p:sp>
          <p:nvSpPr>
            <p:cNvPr id="8500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PH"/>
            </a:p>
          </p:txBody>
        </p:sp>
        <p:sp>
          <p:nvSpPr>
            <p:cNvPr id="8500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PH"/>
            </a:p>
          </p:txBody>
        </p:sp>
        <p:sp>
          <p:nvSpPr>
            <p:cNvPr id="8501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PH"/>
            </a:p>
          </p:txBody>
        </p:sp>
        <p:sp>
          <p:nvSpPr>
            <p:cNvPr id="8501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PH"/>
            </a:p>
          </p:txBody>
        </p:sp>
        <p:grpSp>
          <p:nvGrpSpPr>
            <p:cNvPr id="85012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85013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8501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PH"/>
                </a:p>
              </p:txBody>
            </p:sp>
            <p:sp>
              <p:nvSpPr>
                <p:cNvPr id="8501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PH"/>
                </a:p>
              </p:txBody>
            </p:sp>
            <p:sp>
              <p:nvSpPr>
                <p:cNvPr id="8501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PH"/>
                </a:p>
              </p:txBody>
            </p:sp>
          </p:grpSp>
          <p:sp>
            <p:nvSpPr>
              <p:cNvPr id="8501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PH"/>
              </a:p>
            </p:txBody>
          </p:sp>
          <p:sp>
            <p:nvSpPr>
              <p:cNvPr id="8501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PH"/>
              </a:p>
            </p:txBody>
          </p:sp>
          <p:sp>
            <p:nvSpPr>
              <p:cNvPr id="8501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PH"/>
              </a:p>
            </p:txBody>
          </p:sp>
          <p:grpSp>
            <p:nvGrpSpPr>
              <p:cNvPr id="85020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8502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PH"/>
                </a:p>
              </p:txBody>
            </p:sp>
            <p:sp>
              <p:nvSpPr>
                <p:cNvPr id="8502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PH"/>
                </a:p>
              </p:txBody>
            </p:sp>
            <p:sp>
              <p:nvSpPr>
                <p:cNvPr id="8502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PH"/>
                </a:p>
              </p:txBody>
            </p:sp>
            <p:sp>
              <p:nvSpPr>
                <p:cNvPr id="8502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PH"/>
                </a:p>
              </p:txBody>
            </p:sp>
            <p:sp>
              <p:nvSpPr>
                <p:cNvPr id="8502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PH"/>
                </a:p>
              </p:txBody>
            </p:sp>
            <p:sp>
              <p:nvSpPr>
                <p:cNvPr id="8502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PH"/>
                </a:p>
              </p:txBody>
            </p:sp>
            <p:sp>
              <p:nvSpPr>
                <p:cNvPr id="8502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PH"/>
                </a:p>
              </p:txBody>
            </p:sp>
            <p:sp>
              <p:nvSpPr>
                <p:cNvPr id="8502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PH"/>
                </a:p>
              </p:txBody>
            </p:sp>
          </p:grpSp>
        </p:grpSp>
      </p:grpSp>
      <p:grpSp>
        <p:nvGrpSpPr>
          <p:cNvPr id="8502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8503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PH"/>
            </a:p>
          </p:txBody>
        </p:sp>
        <p:sp>
          <p:nvSpPr>
            <p:cNvPr id="8503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PH"/>
            </a:p>
          </p:txBody>
        </p:sp>
      </p:grpSp>
      <p:grpSp>
        <p:nvGrpSpPr>
          <p:cNvPr id="85032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5033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8503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PH"/>
              </a:p>
            </p:txBody>
          </p:sp>
          <p:grpSp>
            <p:nvGrpSpPr>
              <p:cNvPr id="85035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8503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PH"/>
                </a:p>
              </p:txBody>
            </p:sp>
            <p:sp>
              <p:nvSpPr>
                <p:cNvPr id="8503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PH"/>
                </a:p>
              </p:txBody>
            </p:sp>
            <p:sp>
              <p:nvSpPr>
                <p:cNvPr id="8503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PH"/>
                </a:p>
              </p:txBody>
            </p:sp>
            <p:sp>
              <p:nvSpPr>
                <p:cNvPr id="8503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PH"/>
                </a:p>
              </p:txBody>
            </p:sp>
            <p:sp>
              <p:nvSpPr>
                <p:cNvPr id="8504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PH"/>
                </a:p>
              </p:txBody>
            </p:sp>
            <p:sp>
              <p:nvSpPr>
                <p:cNvPr id="8504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PH"/>
                </a:p>
              </p:txBody>
            </p:sp>
            <p:sp>
              <p:nvSpPr>
                <p:cNvPr id="8504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PH"/>
                </a:p>
              </p:txBody>
            </p:sp>
            <p:sp>
              <p:nvSpPr>
                <p:cNvPr id="8504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PH"/>
                </a:p>
              </p:txBody>
            </p:sp>
          </p:grpSp>
        </p:grpSp>
        <p:sp>
          <p:nvSpPr>
            <p:cNvPr id="8504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PH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905000"/>
            <a:ext cx="6400800" cy="2273300"/>
          </a:xfrm>
        </p:spPr>
        <p:txBody>
          <a:bodyPr/>
          <a:lstStyle/>
          <a:p>
            <a:r>
              <a:rPr lang="en-US" sz="6000"/>
              <a:t>The Digestive System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H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/>
              <a:t>Gall Bladder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Storage tank for bile (a greenish-yellow liquid) that helps your body break down and use fats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Located under your liver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Shaped like a pear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4" name="Picture 4"/>
          <p:cNvPicPr>
            <a:picLocks noChangeAspect="1" noChangeArrowheads="1"/>
          </p:cNvPicPr>
          <p:nvPr>
            <p:ph/>
          </p:nvPr>
        </p:nvPicPr>
        <p:blipFill>
          <a:blip r:embed="rId2"/>
          <a:srcRect l="12871" t="2858" r="47525" b="7143"/>
          <a:stretch>
            <a:fillRect/>
          </a:stretch>
        </p:blipFill>
        <p:spPr>
          <a:xfrm>
            <a:off x="2586038" y="0"/>
            <a:ext cx="3967162" cy="6248400"/>
          </a:xfrm>
        </p:spPr>
      </p:pic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914400" y="1371600"/>
            <a:ext cx="2286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Gall Bladder</a:t>
            </a:r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2514600" y="2438400"/>
            <a:ext cx="4572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PH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/>
              <a:t>Liver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Factory for antibodies and bile</a:t>
            </a:r>
          </a:p>
          <a:p>
            <a:endParaRPr lang="en-US"/>
          </a:p>
          <a:p>
            <a:r>
              <a:rPr lang="en-US"/>
              <a:t>Stores vitamins and sugars until your body needs them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7" name="Picture 5" descr="HM00260_[1]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3489325" y="457200"/>
            <a:ext cx="3255963" cy="5410200"/>
          </a:xfrm>
        </p:spPr>
      </p:pic>
      <p:sp>
        <p:nvSpPr>
          <p:cNvPr id="105478" name="Line 6"/>
          <p:cNvSpPr>
            <a:spLocks noChangeShapeType="1"/>
          </p:cNvSpPr>
          <p:nvPr/>
        </p:nvSpPr>
        <p:spPr bwMode="auto">
          <a:xfrm flipV="1">
            <a:off x="1981200" y="20574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PH"/>
          </a:p>
        </p:txBody>
      </p:sp>
      <p:sp>
        <p:nvSpPr>
          <p:cNvPr id="105479" name="Text Box 7"/>
          <p:cNvSpPr txBox="1">
            <a:spLocks noChangeArrowheads="1"/>
          </p:cNvSpPr>
          <p:nvPr/>
        </p:nvSpPr>
        <p:spPr bwMode="auto">
          <a:xfrm>
            <a:off x="762000" y="2819400"/>
            <a:ext cx="2209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Liver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/>
              <a:t>Pancreas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3600"/>
              <a:t>Helps you digest food by breaking down sugars</a:t>
            </a:r>
          </a:p>
        </p:txBody>
      </p:sp>
      <p:pic>
        <p:nvPicPr>
          <p:cNvPr id="107525" name="Picture 5" descr="HM00307_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343400" y="2362200"/>
            <a:ext cx="3670300" cy="3505200"/>
          </a:xfrm>
        </p:spPr>
      </p:pic>
      <p:sp>
        <p:nvSpPr>
          <p:cNvPr id="107526" name="Line 6"/>
          <p:cNvSpPr>
            <a:spLocks noChangeShapeType="1"/>
          </p:cNvSpPr>
          <p:nvPr/>
        </p:nvSpPr>
        <p:spPr bwMode="auto">
          <a:xfrm flipH="1" flipV="1">
            <a:off x="7543800" y="4343400"/>
            <a:ext cx="5334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PH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/>
              <a:t>Functions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 sz="3600"/>
              <a:t>Digest the food we eat</a:t>
            </a:r>
          </a:p>
          <a:p>
            <a:endParaRPr lang="en-US" sz="3600"/>
          </a:p>
          <a:p>
            <a:r>
              <a:rPr lang="en-US" sz="3600"/>
              <a:t>Take the nutrients out of your food</a:t>
            </a:r>
            <a:r>
              <a:rPr lang="en-US"/>
              <a:t> </a:t>
            </a:r>
            <a:r>
              <a:rPr lang="en-US" sz="3600"/>
              <a:t>so your body can use it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/>
              <a:t>Healthy Habits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4000"/>
              <a:t>Eat foods that are high in fiber like fruits and vegetables</a:t>
            </a:r>
          </a:p>
          <a:p>
            <a:endParaRPr lang="en-US" sz="2800"/>
          </a:p>
        </p:txBody>
      </p:sp>
      <p:pic>
        <p:nvPicPr>
          <p:cNvPr id="110597" name="Picture 5" descr="j023723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0" y="2514600"/>
            <a:ext cx="3595688" cy="342900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7696200" cy="1676400"/>
          </a:xfrm>
        </p:spPr>
        <p:txBody>
          <a:bodyPr/>
          <a:lstStyle/>
          <a:p>
            <a:r>
              <a:rPr lang="en-US" sz="5400"/>
              <a:t>Drink plenty of water</a:t>
            </a:r>
          </a:p>
        </p:txBody>
      </p:sp>
      <p:pic>
        <p:nvPicPr>
          <p:cNvPr id="112647" name="Picture 7" descr="j023288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200400" y="2514600"/>
            <a:ext cx="2754313" cy="411480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/>
            </a:r>
            <a:br>
              <a:rPr lang="en-US" sz="3200"/>
            </a:br>
            <a:r>
              <a:rPr lang="en-US" sz="3200"/>
              <a:t/>
            </a:r>
            <a:br>
              <a:rPr lang="en-US" sz="3200"/>
            </a:br>
            <a:r>
              <a:rPr lang="en-US" sz="3200"/>
              <a:t/>
            </a:r>
            <a:br>
              <a:rPr lang="en-US" sz="3200"/>
            </a:br>
            <a:r>
              <a:rPr lang="en-US" sz="3200"/>
              <a:t/>
            </a:r>
            <a:br>
              <a:rPr lang="en-US" sz="3200"/>
            </a:br>
            <a:r>
              <a:rPr lang="en-US" sz="4000"/>
              <a:t/>
            </a:r>
            <a:br>
              <a:rPr lang="en-US" sz="4000"/>
            </a:br>
            <a:endParaRPr lang="en-US" sz="400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7696200" cy="1752600"/>
          </a:xfrm>
        </p:spPr>
        <p:txBody>
          <a:bodyPr/>
          <a:lstStyle/>
          <a:p>
            <a:r>
              <a:rPr lang="en-US" sz="4000"/>
              <a:t>Chew your food completely before you swallow</a:t>
            </a:r>
          </a:p>
        </p:txBody>
      </p:sp>
      <p:pic>
        <p:nvPicPr>
          <p:cNvPr id="114693" name="Picture 5" descr="EN00274_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276600" y="2667000"/>
            <a:ext cx="4191000" cy="3630613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Avoid foods high in fat</a:t>
            </a:r>
          </a:p>
        </p:txBody>
      </p:sp>
      <p:pic>
        <p:nvPicPr>
          <p:cNvPr id="116741" name="Picture 5" descr="j021579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69988" y="2708275"/>
            <a:ext cx="2801937" cy="1897063"/>
          </a:xfrm>
        </p:spPr>
      </p:pic>
      <p:pic>
        <p:nvPicPr>
          <p:cNvPr id="116742" name="Picture 6" descr="j0232422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191000" y="2860675"/>
            <a:ext cx="4419600" cy="340836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Components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Esophagus</a:t>
            </a:r>
          </a:p>
          <a:p>
            <a:r>
              <a:rPr lang="en-US" sz="2800"/>
              <a:t>Stomach</a:t>
            </a:r>
          </a:p>
          <a:p>
            <a:r>
              <a:rPr lang="en-US" sz="2800"/>
              <a:t>Small Intestine</a:t>
            </a:r>
          </a:p>
          <a:p>
            <a:r>
              <a:rPr lang="en-US" sz="2800"/>
              <a:t>Large Intestine</a:t>
            </a:r>
          </a:p>
          <a:p>
            <a:r>
              <a:rPr lang="en-US" sz="2800"/>
              <a:t>Gall bladder</a:t>
            </a:r>
          </a:p>
          <a:p>
            <a:r>
              <a:rPr lang="en-US" sz="2800"/>
              <a:t>Liver</a:t>
            </a:r>
          </a:p>
          <a:p>
            <a:r>
              <a:rPr lang="en-US" sz="2800"/>
              <a:t>Pancreas</a:t>
            </a:r>
          </a:p>
          <a:p>
            <a:endParaRPr lang="en-US" sz="2800"/>
          </a:p>
          <a:p>
            <a:endParaRPr lang="en-US" sz="2800"/>
          </a:p>
          <a:p>
            <a:pPr>
              <a:buFontTx/>
              <a:buNone/>
            </a:pPr>
            <a:endParaRPr lang="en-US" sz="2800"/>
          </a:p>
        </p:txBody>
      </p:sp>
      <p:pic>
        <p:nvPicPr>
          <p:cNvPr id="87045" name="Picture 5" descr="HM00260_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889500" y="1922463"/>
            <a:ext cx="2649538" cy="4402137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Interesting Facts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4000"/>
              <a:t>Food is in your digestive system for about 24 hours</a:t>
            </a:r>
          </a:p>
          <a:p>
            <a:endParaRPr lang="en-US" sz="2800"/>
          </a:p>
          <a:p>
            <a:endParaRPr lang="en-US" sz="2800"/>
          </a:p>
        </p:txBody>
      </p:sp>
      <p:pic>
        <p:nvPicPr>
          <p:cNvPr id="119813" name="Picture 5" descr="j023273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886200" y="3429000"/>
            <a:ext cx="3178175" cy="3429000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685800"/>
            <a:ext cx="7696200" cy="1752600"/>
          </a:xfrm>
        </p:spPr>
        <p:txBody>
          <a:bodyPr/>
          <a:lstStyle/>
          <a:p>
            <a:r>
              <a:rPr lang="en-US" sz="4400"/>
              <a:t>Your stomach stretches when you eat like a balloon being filled with air</a:t>
            </a:r>
          </a:p>
          <a:p>
            <a:endParaRPr lang="en-US" sz="4400"/>
          </a:p>
        </p:txBody>
      </p:sp>
      <p:pic>
        <p:nvPicPr>
          <p:cNvPr id="121863" name="Picture 7" descr="j034313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352800" y="2895600"/>
            <a:ext cx="4267200" cy="3581400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533400"/>
            <a:ext cx="7696200" cy="1752600"/>
          </a:xfrm>
        </p:spPr>
        <p:txBody>
          <a:bodyPr/>
          <a:lstStyle/>
          <a:p>
            <a:r>
              <a:rPr lang="en-US" sz="4000"/>
              <a:t>You have a trap door called the epiglottis to cover your windpipe when you swallow.</a:t>
            </a:r>
          </a:p>
        </p:txBody>
      </p:sp>
      <p:pic>
        <p:nvPicPr>
          <p:cNvPr id="123913" name="Picture 9" descr="bd19688_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971800" y="2667000"/>
            <a:ext cx="3886200" cy="3652838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685800"/>
            <a:ext cx="76962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/>
              <a:t>Your stomach mashes your food the way a baker kneads dough for bread.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  <p:pic>
        <p:nvPicPr>
          <p:cNvPr id="125958" name="Picture 6" descr="j0156229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0" y="2917825"/>
            <a:ext cx="4087813" cy="3330575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6" name="Rectangle 6"/>
          <p:cNvSpPr>
            <a:spLocks noChangeArrowheads="1"/>
          </p:cNvSpPr>
          <p:nvPr/>
        </p:nvSpPr>
        <p:spPr bwMode="auto">
          <a:xfrm>
            <a:off x="609600" y="1828800"/>
            <a:ext cx="3733800" cy="3657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PH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/>
              <a:t>Summary</a:t>
            </a:r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>
                <a:solidFill>
                  <a:schemeClr val="bg1"/>
                </a:solidFill>
              </a:rPr>
              <a:t>Functions</a:t>
            </a:r>
          </a:p>
          <a:p>
            <a:pPr>
              <a:buFontTx/>
              <a:buNone/>
            </a:pPr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Digests food</a:t>
            </a:r>
          </a:p>
          <a:p>
            <a:pPr>
              <a:buFontTx/>
              <a:buNone/>
            </a:pPr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Absorbs nutrients for the body</a:t>
            </a:r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body" sz="half" idx="2"/>
          </p:nvPr>
        </p:nvSpPr>
        <p:spPr>
          <a:solidFill>
            <a:schemeClr val="folHlink"/>
          </a:solidFill>
        </p:spPr>
        <p:txBody>
          <a:bodyPr/>
          <a:lstStyle/>
          <a:p>
            <a:pPr algn="ctr">
              <a:buFontTx/>
              <a:buNone/>
            </a:pPr>
            <a:r>
              <a:rPr lang="en-US" sz="2400">
                <a:solidFill>
                  <a:schemeClr val="bg1"/>
                </a:solidFill>
              </a:rPr>
              <a:t>Components</a:t>
            </a:r>
          </a:p>
          <a:p>
            <a:r>
              <a:rPr lang="en-US" sz="2400">
                <a:solidFill>
                  <a:schemeClr val="bg1"/>
                </a:solidFill>
              </a:rPr>
              <a:t>Esophagus</a:t>
            </a:r>
          </a:p>
          <a:p>
            <a:r>
              <a:rPr lang="en-US" sz="2400">
                <a:solidFill>
                  <a:schemeClr val="bg1"/>
                </a:solidFill>
              </a:rPr>
              <a:t>Stomach</a:t>
            </a:r>
          </a:p>
          <a:p>
            <a:r>
              <a:rPr lang="en-US" sz="2400">
                <a:solidFill>
                  <a:schemeClr val="bg1"/>
                </a:solidFill>
              </a:rPr>
              <a:t>Small intestine</a:t>
            </a:r>
          </a:p>
          <a:p>
            <a:r>
              <a:rPr lang="en-US" sz="2400">
                <a:solidFill>
                  <a:schemeClr val="bg1"/>
                </a:solidFill>
              </a:rPr>
              <a:t>Large intestine</a:t>
            </a:r>
          </a:p>
          <a:p>
            <a:r>
              <a:rPr lang="en-US" sz="2400">
                <a:solidFill>
                  <a:schemeClr val="bg1"/>
                </a:solidFill>
              </a:rPr>
              <a:t>Pancreas</a:t>
            </a:r>
          </a:p>
          <a:p>
            <a:r>
              <a:rPr lang="en-US" sz="2400">
                <a:solidFill>
                  <a:schemeClr val="bg1"/>
                </a:solidFill>
              </a:rPr>
              <a:t>Liver</a:t>
            </a:r>
          </a:p>
          <a:p>
            <a:r>
              <a:rPr lang="en-US" sz="2400">
                <a:solidFill>
                  <a:schemeClr val="bg1"/>
                </a:solidFill>
              </a:rPr>
              <a:t>Gall Bladder</a:t>
            </a:r>
          </a:p>
          <a:p>
            <a:pPr algn="ctr">
              <a:buFontTx/>
              <a:buNone/>
            </a:pPr>
            <a:endParaRPr lang="en-US" sz="2400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endParaRPr lang="en-US" sz="24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/>
              <a:t>Summary</a:t>
            </a:r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body" idx="1"/>
          </p:nvPr>
        </p:nvSpPr>
        <p:spPr>
          <a:solidFill>
            <a:schemeClr val="hlink"/>
          </a:solidFill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>
                <a:solidFill>
                  <a:schemeClr val="bg1"/>
                </a:solidFill>
              </a:rPr>
              <a:t>Healthy Habits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36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3600">
                <a:solidFill>
                  <a:schemeClr val="bg1"/>
                </a:solidFill>
              </a:rPr>
              <a:t>Eat high fiber foods</a:t>
            </a:r>
          </a:p>
          <a:p>
            <a:pPr>
              <a:lnSpc>
                <a:spcPct val="90000"/>
              </a:lnSpc>
            </a:pPr>
            <a:r>
              <a:rPr lang="en-US" sz="3600">
                <a:solidFill>
                  <a:schemeClr val="bg1"/>
                </a:solidFill>
              </a:rPr>
              <a:t>Drink lots of water</a:t>
            </a:r>
          </a:p>
          <a:p>
            <a:pPr>
              <a:lnSpc>
                <a:spcPct val="90000"/>
              </a:lnSpc>
            </a:pPr>
            <a:r>
              <a:rPr lang="en-US" sz="3600">
                <a:solidFill>
                  <a:schemeClr val="bg1"/>
                </a:solidFill>
              </a:rPr>
              <a:t>Chew food well</a:t>
            </a:r>
          </a:p>
          <a:p>
            <a:pPr>
              <a:lnSpc>
                <a:spcPct val="90000"/>
              </a:lnSpc>
            </a:pPr>
            <a:r>
              <a:rPr lang="en-US" sz="3600">
                <a:solidFill>
                  <a:schemeClr val="bg1"/>
                </a:solidFill>
              </a:rPr>
              <a:t>Avoid high-fat foods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/>
              <a:t>Works Cited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Microsoft ClipArt</a:t>
            </a:r>
          </a:p>
          <a:p>
            <a:endParaRPr lang="en-US"/>
          </a:p>
          <a:p>
            <a:r>
              <a:rPr lang="en-US"/>
              <a:t>Microsoft Encarta Encyclopedia</a:t>
            </a:r>
          </a:p>
          <a:p>
            <a:endParaRPr lang="en-US"/>
          </a:p>
          <a:p>
            <a:r>
              <a:rPr lang="en-US"/>
              <a:t>My Body:  Teacher Created Materials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/>
              <a:t>Esophagus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6781800" cy="3657600"/>
          </a:xfrm>
        </p:spPr>
        <p:txBody>
          <a:bodyPr/>
          <a:lstStyle/>
          <a:p>
            <a:endParaRPr lang="en-US" sz="4000"/>
          </a:p>
          <a:p>
            <a:r>
              <a:rPr lang="en-US" sz="4000"/>
              <a:t>the tube that connects your mouth and your stomach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/>
              <a:t>Stomach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7239000" cy="3657600"/>
          </a:xfrm>
        </p:spPr>
        <p:txBody>
          <a:bodyPr/>
          <a:lstStyle/>
          <a:p>
            <a:r>
              <a:rPr lang="en-US" sz="3600"/>
              <a:t>A stretchy bag that holds your food after you eat</a:t>
            </a:r>
          </a:p>
          <a:p>
            <a:pPr>
              <a:buFontTx/>
              <a:buNone/>
            </a:pPr>
            <a:endParaRPr lang="en-US" sz="3600"/>
          </a:p>
          <a:p>
            <a:r>
              <a:rPr lang="en-US" sz="3600"/>
              <a:t>Helps to break food into smaller pieces so your body can use it for energy and nutrition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8" name="Picture 4" descr="HM00097_[1]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5054" t="2943" r="18280" b="11684"/>
          <a:stretch>
            <a:fillRect/>
          </a:stretch>
        </p:blipFill>
        <p:spPr>
          <a:xfrm>
            <a:off x="1981200" y="1143000"/>
            <a:ext cx="4724400" cy="4419600"/>
          </a:xfrm>
          <a:ln/>
        </p:spPr>
      </p:pic>
      <p:sp>
        <p:nvSpPr>
          <p:cNvPr id="93191" name="Line 7"/>
          <p:cNvSpPr>
            <a:spLocks noChangeShapeType="1"/>
          </p:cNvSpPr>
          <p:nvPr/>
        </p:nvSpPr>
        <p:spPr bwMode="auto">
          <a:xfrm flipH="1" flipV="1">
            <a:off x="6172200" y="4343400"/>
            <a:ext cx="10668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PH"/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6096000" y="5562600"/>
            <a:ext cx="2438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Stomach</a:t>
            </a:r>
          </a:p>
        </p:txBody>
      </p:sp>
      <p:sp>
        <p:nvSpPr>
          <p:cNvPr id="93193" name="Line 9"/>
          <p:cNvSpPr>
            <a:spLocks noChangeShapeType="1"/>
          </p:cNvSpPr>
          <p:nvPr/>
        </p:nvSpPr>
        <p:spPr bwMode="auto">
          <a:xfrm>
            <a:off x="1447800" y="10668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PH"/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457200" y="381000"/>
            <a:ext cx="373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Esophagus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/>
              <a:t>Small Intestine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3600"/>
              <a:t>Tube that is 20 feet long.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3600"/>
          </a:p>
          <a:p>
            <a:pPr>
              <a:lnSpc>
                <a:spcPct val="80000"/>
              </a:lnSpc>
            </a:pPr>
            <a:r>
              <a:rPr lang="en-US" sz="3600"/>
              <a:t>Continues to digest food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3600"/>
          </a:p>
          <a:p>
            <a:pPr>
              <a:lnSpc>
                <a:spcPct val="80000"/>
              </a:lnSpc>
            </a:pPr>
            <a:r>
              <a:rPr lang="en-US" sz="3600"/>
              <a:t>Food stays in your small intestine for 4 to 8 hours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3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61" name="Picture 5" descr="HM00260_[1]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1524000" y="0"/>
            <a:ext cx="3475038" cy="5773738"/>
          </a:xfrm>
        </p:spPr>
      </p:pic>
      <p:sp>
        <p:nvSpPr>
          <p:cNvPr id="96263" name="Line 7"/>
          <p:cNvSpPr>
            <a:spLocks noChangeShapeType="1"/>
          </p:cNvSpPr>
          <p:nvPr/>
        </p:nvSpPr>
        <p:spPr bwMode="auto">
          <a:xfrm flipH="1">
            <a:off x="3276600" y="3505200"/>
            <a:ext cx="2362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PH"/>
          </a:p>
        </p:txBody>
      </p:sp>
      <p:sp>
        <p:nvSpPr>
          <p:cNvPr id="96266" name="Text Box 10"/>
          <p:cNvSpPr txBox="1">
            <a:spLocks noChangeArrowheads="1"/>
          </p:cNvSpPr>
          <p:nvPr/>
        </p:nvSpPr>
        <p:spPr bwMode="auto">
          <a:xfrm>
            <a:off x="5562600" y="3048000"/>
            <a:ext cx="26670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Small Intestine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Large Intestine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sz="1200"/>
          </a:p>
          <a:p>
            <a:pPr>
              <a:lnSpc>
                <a:spcPct val="80000"/>
              </a:lnSpc>
            </a:pPr>
            <a:r>
              <a:rPr lang="en-US" sz="3600"/>
              <a:t>Tube that is 5 feet long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3600"/>
          </a:p>
          <a:p>
            <a:pPr>
              <a:lnSpc>
                <a:spcPct val="80000"/>
              </a:lnSpc>
            </a:pPr>
            <a:r>
              <a:rPr lang="en-US" sz="3600"/>
              <a:t>Gets waste from small intestine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3600"/>
          </a:p>
          <a:p>
            <a:pPr>
              <a:lnSpc>
                <a:spcPct val="80000"/>
              </a:lnSpc>
            </a:pPr>
            <a:r>
              <a:rPr lang="en-US" sz="3600"/>
              <a:t>Waste stays for 10 to 12 hours</a:t>
            </a:r>
          </a:p>
          <a:p>
            <a:pPr>
              <a:lnSpc>
                <a:spcPct val="80000"/>
              </a:lnSpc>
            </a:pPr>
            <a:endParaRPr lang="en-US" sz="3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3" name="Picture 5" descr="HM00260_[1]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3429000" y="381000"/>
            <a:ext cx="2787650" cy="4630738"/>
          </a:xfrm>
        </p:spPr>
      </p:pic>
      <p:sp>
        <p:nvSpPr>
          <p:cNvPr id="99334" name="Line 6"/>
          <p:cNvSpPr>
            <a:spLocks noChangeShapeType="1"/>
          </p:cNvSpPr>
          <p:nvPr/>
        </p:nvSpPr>
        <p:spPr bwMode="auto">
          <a:xfrm flipH="1" flipV="1">
            <a:off x="3886200" y="4495800"/>
            <a:ext cx="304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PH"/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3733800" y="55626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Large Intestine</a:t>
            </a:r>
          </a:p>
        </p:txBody>
      </p:sp>
      <p:sp>
        <p:nvSpPr>
          <p:cNvPr id="99336" name="Line 8"/>
          <p:cNvSpPr>
            <a:spLocks noChangeShapeType="1"/>
          </p:cNvSpPr>
          <p:nvPr/>
        </p:nvSpPr>
        <p:spPr bwMode="auto">
          <a:xfrm flipV="1">
            <a:off x="5562600" y="4648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PH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147</TotalTime>
  <Words>310</Words>
  <Application>Microsoft PowerPoint</Application>
  <PresentationFormat>On-screen Show (4:3)</PresentationFormat>
  <Paragraphs>94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Comic Sans MS</vt:lpstr>
      <vt:lpstr>Crayons</vt:lpstr>
      <vt:lpstr>The Digestive System</vt:lpstr>
      <vt:lpstr>Components</vt:lpstr>
      <vt:lpstr>Esophagus</vt:lpstr>
      <vt:lpstr>Stomach</vt:lpstr>
      <vt:lpstr>Slide 5</vt:lpstr>
      <vt:lpstr>Small Intestine</vt:lpstr>
      <vt:lpstr>Slide 7</vt:lpstr>
      <vt:lpstr>Large Intestine</vt:lpstr>
      <vt:lpstr>Slide 9</vt:lpstr>
      <vt:lpstr>Gall Bladder</vt:lpstr>
      <vt:lpstr>Slide 11</vt:lpstr>
      <vt:lpstr>Liver</vt:lpstr>
      <vt:lpstr>Slide 13</vt:lpstr>
      <vt:lpstr>Pancreas</vt:lpstr>
      <vt:lpstr>Functions</vt:lpstr>
      <vt:lpstr>Healthy Habits</vt:lpstr>
      <vt:lpstr>Slide 17</vt:lpstr>
      <vt:lpstr>     </vt:lpstr>
      <vt:lpstr>Avoid foods high in fat</vt:lpstr>
      <vt:lpstr>Interesting Facts</vt:lpstr>
      <vt:lpstr>Slide 21</vt:lpstr>
      <vt:lpstr>Slide 22</vt:lpstr>
      <vt:lpstr>Slide 23</vt:lpstr>
      <vt:lpstr>Summary</vt:lpstr>
      <vt:lpstr>Summary</vt:lpstr>
      <vt:lpstr>Works Cited</vt:lpstr>
    </vt:vector>
  </TitlesOfParts>
  <Company>Community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Digestive System</dc:title>
  <dc:creator>Community ISD</dc:creator>
  <cp:lastModifiedBy>daisy</cp:lastModifiedBy>
  <cp:revision>7</cp:revision>
  <dcterms:created xsi:type="dcterms:W3CDTF">2003-05-19T21:13:37Z</dcterms:created>
  <dcterms:modified xsi:type="dcterms:W3CDTF">2014-01-31T12:03:24Z</dcterms:modified>
</cp:coreProperties>
</file>